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API, the namespace actually translates to part of the URI and allows for easy scoping of access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both the Deployment and Pod are labeled with app:nginx, tier: frontend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replicaset definition targets them with simple selectors matching the key-value pairs of both app:nginx and tier: frontend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 are a bit more advanced allowing you to match against possible values and use some boolean logic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subset of objects support these set-based selectors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 define how a replicaset is to be updated, and can also retain information on rolling back.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Replicasets simply manage the how many replicas of a pod should be running and healthy etc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run the container 10 times “echoing hello there”, running 2 at a time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note, completions is not guaranteed, its possible for it to run it more than 10 times under certain conditions.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not cleaned up so if you need to get at logs or do something with the pods you can.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also some current limitations with jobs in that it requires all containers within the pod to complete, this poses a problem for sidecar containers, but is in the works for being resolved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jobTemplate is simply the job spec, schedule is slapped on top of it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requires an external provider, and in the alpha deployment stuff this is where keepalived fits in.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the best term to be used to reference an externalIP, but when you think cloud first, thats the ingress you’re going to use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attach an externalIP to a service directly without an LB, but you must know the IP ahead of time, it cannot pool from an available pool like LB can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other interesting note, since services are virtualIPs managed by kube-proxy, they will only respond to the ports that are open whereas a Pod’s unique IP will without any any network policies respond to all ports and protocols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controllers are fundamentally a k8s extension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have mutliple types in your cluster and use annotations to determine which one you wish to use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generally used for http, but can be used to route bot straight tcp and udp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can get a little confusing here, big thing to note: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volume in a pod definition is tied to the pods lifecycle, it dies when the pod dies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PV is a cluster-wise resource, usually some external storage system.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PVC maps to a request for storage from a PV or StorageClass.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see emptydir quite a bit, it is one of the commonly used methods of sharing between containers within a pod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with aws is a bad one, but sufficient, if you needed to attach significant storage to a pod as say scratch space, thatd be how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 - how much it has to use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AccessMode - how it can be accessed, multiple modes can be specified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Mount readonly to every pod binding to it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read/write once to the 1st entity that binds to it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read/write for every pod binding to int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Reclaim policy - how it is cleaned up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Retain - requires manual removal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Recycle - performs a simple scrub like rm -rf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Delete - the associated storage asset is deleted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 - how it can be searched for easily and used any pvc referncing the storageclass slow would then use this behind the scenes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PVC are show you should consume storage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selectors as you would with services deployments etc instead of specifying storageClass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 maps to an external entity that can provide dynamic storage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Provisioner is a reference to what plugin is needed for the external storage system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reclaimPolicy is just as we’ve seen it before with PV and PVCs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is the plugin or driver specific configuration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storage systems are moving to this model instead of manually provisioning pvs or relying on a cloud controller to do it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right is a confgmap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right is a secret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left passes it to a volume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middle injects it as an env var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Shape 5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Shape 6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64" name="Shape 6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7" name="Shape 6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Shape 8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87" name="Shape 87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67350" y="-2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0" name="Shape 9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Shape 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95" name="Shape 9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Shape 9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Shape 9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Shape 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104" name="Shape 10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Shape 10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111" name="Shape 111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Shape 1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13629408" id="116" name="Shape 116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22" name="Shape 12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142" name="Shape 142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67350" y="-2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629408" id="144" name="Shape 14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67350" y="-213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Shape 14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6" name="Shape 1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Shape 14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54" name="Shape 15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Shape 15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158" name="Shape 15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Shape 16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1" name="Shape 16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13629408" id="179" name="Shape 179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67350" y="-213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629408" id="185" name="Shape 18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748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0B539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ubernetes.io/docs/concepts/overview/working-with-objects/labels/#syntax-and-character-se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683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856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Product_category_mappings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878550" y="714650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456950" y="300237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Product_id_vindex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2398450" y="300237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Category_id_vindex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Shape 261"/>
          <p:cNvCxnSpPr>
            <a:stCxn id="258" idx="4"/>
            <a:endCxn id="260" idx="1"/>
          </p:cNvCxnSpPr>
          <p:nvPr/>
        </p:nvCxnSpPr>
        <p:spPr>
          <a:xfrm>
            <a:off x="2146825" y="1524925"/>
            <a:ext cx="885900" cy="147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Shape 262"/>
          <p:cNvCxnSpPr>
            <a:stCxn id="257" idx="2"/>
            <a:endCxn id="260" idx="1"/>
          </p:cNvCxnSpPr>
          <p:nvPr/>
        </p:nvCxnSpPr>
        <p:spPr>
          <a:xfrm flipH="1">
            <a:off x="3032725" y="1565200"/>
            <a:ext cx="823800" cy="143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Shape 263"/>
          <p:cNvCxnSpPr>
            <a:stCxn id="260" idx="1"/>
            <a:endCxn id="259" idx="1"/>
          </p:cNvCxnSpPr>
          <p:nvPr/>
        </p:nvCxnSpPr>
        <p:spPr>
          <a:xfrm flipH="1" rot="-5400000">
            <a:off x="4561538" y="1473425"/>
            <a:ext cx="600" cy="30585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6683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3856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Product_category_mappings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878550" y="714650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5456950" y="300237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Product_id_vindex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398450" y="300237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Category_id_vindex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Shape 273"/>
          <p:cNvCxnSpPr>
            <a:stCxn id="270" idx="4"/>
            <a:endCxn id="272" idx="1"/>
          </p:cNvCxnSpPr>
          <p:nvPr/>
        </p:nvCxnSpPr>
        <p:spPr>
          <a:xfrm>
            <a:off x="2146825" y="1524925"/>
            <a:ext cx="885900" cy="147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Shape 274"/>
          <p:cNvCxnSpPr>
            <a:stCxn id="269" idx="2"/>
            <a:endCxn id="272" idx="1"/>
          </p:cNvCxnSpPr>
          <p:nvPr/>
        </p:nvCxnSpPr>
        <p:spPr>
          <a:xfrm flipH="1">
            <a:off x="3032725" y="1565200"/>
            <a:ext cx="823800" cy="143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Shape 275"/>
          <p:cNvCxnSpPr>
            <a:stCxn id="272" idx="1"/>
            <a:endCxn id="271" idx="1"/>
          </p:cNvCxnSpPr>
          <p:nvPr/>
        </p:nvCxnSpPr>
        <p:spPr>
          <a:xfrm flipH="1" rot="-5400000">
            <a:off x="4561538" y="1473425"/>
            <a:ext cx="600" cy="30585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Shape 276"/>
          <p:cNvCxnSpPr>
            <a:stCxn id="269" idx="4"/>
            <a:endCxn id="271" idx="1"/>
          </p:cNvCxnSpPr>
          <p:nvPr/>
        </p:nvCxnSpPr>
        <p:spPr>
          <a:xfrm>
            <a:off x="5124800" y="1565200"/>
            <a:ext cx="966300" cy="143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Shape 277"/>
          <p:cNvCxnSpPr>
            <a:stCxn id="268" idx="2"/>
            <a:endCxn id="271" idx="1"/>
          </p:cNvCxnSpPr>
          <p:nvPr/>
        </p:nvCxnSpPr>
        <p:spPr>
          <a:xfrm flipH="1">
            <a:off x="6091025" y="1565200"/>
            <a:ext cx="592500" cy="143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Concepts - Core</a:t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Cluster</a:t>
            </a:r>
            <a:r>
              <a:rPr b="1" lang="en"/>
              <a:t> - </a:t>
            </a:r>
            <a:r>
              <a:rPr lang="en"/>
              <a:t>A collection of hosts that aggregate their available resources including cpu, ram, disk, and their devices into a usable pool.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Master</a:t>
            </a:r>
            <a:r>
              <a:rPr b="1" lang="en"/>
              <a:t> - </a:t>
            </a:r>
            <a:r>
              <a:rPr lang="en"/>
              <a:t>The master(s) represent a collection of components that make up the control plane of Kubernetes. These components are responsible for all cluster decisions including both scheduling and responding to cluster events.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Node</a:t>
            </a:r>
            <a:r>
              <a:rPr b="1" lang="en"/>
              <a:t> - </a:t>
            </a:r>
            <a:r>
              <a:rPr lang="en"/>
              <a:t>A single host, physical or virtual capable of running pods. A node is managed by the master(s), and at a minimum runs both kubelet and kube-proxy to be considered part of the cluster.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Namespace</a:t>
            </a:r>
            <a:r>
              <a:rPr b="1" lang="en"/>
              <a:t> - </a:t>
            </a:r>
            <a:r>
              <a:rPr lang="en"/>
              <a:t>A logical cluster or environment. Primary method of dividing a cluster or scoping access.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- Core (cont.)</a:t>
            </a:r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Label </a:t>
            </a:r>
            <a:r>
              <a:rPr b="1" lang="en"/>
              <a:t>-</a:t>
            </a:r>
            <a:r>
              <a:rPr lang="en"/>
              <a:t> Key-value pairs that are used to </a:t>
            </a:r>
            <a:r>
              <a:rPr b="1" lang="en"/>
              <a:t>identify</a:t>
            </a:r>
            <a:r>
              <a:rPr lang="en"/>
              <a:t>, describe and group together related sets of objects. Labels have a strict syntax and available character set. </a:t>
            </a:r>
            <a:r>
              <a:rPr lang="en">
                <a:solidFill>
                  <a:srgbClr val="FFFF00"/>
                </a:solidFill>
              </a:rPr>
              <a:t>*</a:t>
            </a:r>
            <a:endParaRPr>
              <a:solidFill>
                <a:srgbClr val="FFFF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Annotation </a:t>
            </a:r>
            <a:r>
              <a:rPr b="1" lang="en"/>
              <a:t>- </a:t>
            </a:r>
            <a:r>
              <a:rPr lang="en"/>
              <a:t>Key-value pairs that contain </a:t>
            </a:r>
            <a:r>
              <a:rPr b="1" lang="en"/>
              <a:t>non-identifying </a:t>
            </a:r>
            <a:r>
              <a:rPr lang="en"/>
              <a:t>information or metadata. Annotations do not have the the syntax limitations as labels and can contain structured or unstructured data.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Selector </a:t>
            </a:r>
            <a:r>
              <a:rPr b="1" lang="en"/>
              <a:t>- </a:t>
            </a:r>
            <a:r>
              <a:rPr lang="en"/>
              <a:t>Selectors use labels to filter or select objects.  Both equality-based (=, ==, !=) or simple key-value matching selectors are supported.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1279300" y="4832900"/>
            <a:ext cx="7038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</a:rPr>
              <a:t>*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1200">
              <a:solidFill>
                <a:srgbClr val="FF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25" y="319374"/>
            <a:ext cx="2514475" cy="45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idx="1" type="body"/>
          </p:nvPr>
        </p:nvSpPr>
        <p:spPr>
          <a:xfrm>
            <a:off x="3958750" y="1586825"/>
            <a:ext cx="397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app: nginx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tier: frontned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description: “nginx frontend”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app: nginx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tier: frontend</a:t>
            </a:r>
            <a:endParaRPr/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958750" y="393750"/>
            <a:ext cx="4377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and Annotations, and Selectors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816000" y="393750"/>
            <a:ext cx="35205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</a:t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4754575" y="1567550"/>
            <a:ext cx="3581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Operators: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Exists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DoesNotExist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Objects with set-based selectors: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Job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ReplicaSet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DaemonSet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PersistentVolumeClaims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5" y="369975"/>
            <a:ext cx="3876850" cy="44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 - Workloads</a:t>
            </a:r>
            <a:endParaRPr/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Pod -</a:t>
            </a:r>
            <a:r>
              <a:rPr b="1" lang="en"/>
              <a:t> </a:t>
            </a:r>
            <a:r>
              <a:rPr lang="en"/>
              <a:t>A pod is the smallest unit of work or management resource within Kubernetes. It is comprised of one or more containers that share their storage, network, and context (namespace, cgroups etc). 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ReplicationController - </a:t>
            </a:r>
            <a:r>
              <a:rPr lang="en"/>
              <a:t>Method of managing pod replicas and their lifecycle. Their scheduling, scaling, and deletion.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ReplicaSet</a:t>
            </a:r>
            <a:r>
              <a:rPr b="1" lang="en"/>
              <a:t> </a:t>
            </a:r>
            <a:r>
              <a:rPr b="1" lang="en" sz="1600"/>
              <a:t>- </a:t>
            </a:r>
            <a:r>
              <a:rPr lang="en"/>
              <a:t>Next Generation ReplicationController.  Supports set-based selectors.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Deployment - </a:t>
            </a:r>
            <a:r>
              <a:rPr lang="en"/>
              <a:t>A declarative method of managing stateless Pods and ReplicaSets. Provides rollback  functionality in addition to more granular update control mechanisms.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50" y="471975"/>
            <a:ext cx="1958000" cy="4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50" y="721338"/>
            <a:ext cx="2122125" cy="370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2725850" y="86687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2610138" y="346775"/>
            <a:ext cx="2122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4732350" y="625050"/>
            <a:ext cx="1897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ReplicaSet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2725850" y="994175"/>
            <a:ext cx="195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 configuration of how updates or ‘deployments’ should be managed in addition to the pod template used to generate the ReplicaSet.</a:t>
            </a:r>
            <a:endParaRPr/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4702050" y="1116175"/>
            <a:ext cx="189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ReplicaSet from Deployment spec.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 - Workloads (cont.)</a:t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StatefulSet - </a:t>
            </a:r>
            <a:r>
              <a:rPr lang="en"/>
              <a:t>A controller tailored to managing Pods that must persist or maintain state. Pod identity including hostname, network, and storage will be persisted.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DaemonSet - </a:t>
            </a:r>
            <a:r>
              <a:rPr lang="en"/>
              <a:t>Ensures that all nodes matching certain criteria will  run an instance of a supplied Pod. Ideal for cluster wide services such as log forwarding, or health monitoring.</a:t>
            </a:r>
            <a:endParaRPr b="1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 - Workloads (cont.)</a:t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Job - </a:t>
            </a:r>
            <a:r>
              <a:rPr lang="en"/>
              <a:t>The job controller ensures one or more pods are executed and successfully terminates. It will do this until it satisfies the completion and/or parallelism condition.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CronJob - </a:t>
            </a:r>
            <a:r>
              <a:rPr lang="en"/>
              <a:t>An extension of the Job Controller, it provides a method of executing jobs on a cron-like schedule.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4478900" y="393750"/>
            <a:ext cx="38574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</a:t>
            </a:r>
            <a:endParaRPr/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4479075" y="1567550"/>
            <a:ext cx="3857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pod executions can be controlled via </a:t>
            </a:r>
            <a:r>
              <a:rPr i="1" lang="en"/>
              <a:t>spec.completions</a:t>
            </a:r>
            <a:endParaRPr i="1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Jobs can be parallelized using </a:t>
            </a:r>
            <a:r>
              <a:rPr i="1" lang="en"/>
              <a:t>spec.parallelism</a:t>
            </a:r>
            <a:endParaRPr i="1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Jobs and Pods are </a:t>
            </a:r>
            <a:r>
              <a:rPr b="1" lang="en"/>
              <a:t>NOT </a:t>
            </a:r>
            <a:r>
              <a:rPr lang="en"/>
              <a:t>automatically cleaned up after a job has completed.</a:t>
            </a:r>
            <a:r>
              <a:rPr b="1" lang="en"/>
              <a:t> </a:t>
            </a:r>
            <a:endParaRPr b="1"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0" y="1451525"/>
            <a:ext cx="34671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4411475" y="393750"/>
            <a:ext cx="3924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4498150" y="1567550"/>
            <a:ext cx="383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Adds cron schedule to job template</a:t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4" y="1490488"/>
            <a:ext cx="3582259" cy="30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 - Network</a:t>
            </a:r>
            <a:endParaRPr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Service - </a:t>
            </a:r>
            <a:r>
              <a:rPr lang="en"/>
              <a:t>Services provide a method of exposing and consuming L4 Pod network accessible resources. They use label selectors to map groups of pods and ports to a cluster-unique virtual IP.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Ingress - </a:t>
            </a:r>
            <a:r>
              <a:rPr lang="en"/>
              <a:t>An ingress controller is the primary method of exposing a cluster service (usually http) to the outside world.  These are load balancers or routers that usually offer SSL termination, name-based virtual hosting etc.</a:t>
            </a:r>
            <a:endParaRPr b="1"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1297500" y="393750"/>
            <a:ext cx="52620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1297500" y="1567550"/>
            <a:ext cx="5262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Acts as the unified method of accessing replicated pods.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major Service Types: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CluterIP - Exposes service on a strictly cluster-internal IP (default)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NodePort - Service is exposed on each node’s IP on a statically defined port.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LoadBalancer - Works in combination with a cloud provider to expose a service outside the cluster on a static external IP. 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ExternalName - used to references endpoints </a:t>
            </a:r>
            <a:r>
              <a:rPr b="1" lang="en"/>
              <a:t>OUTSIDE</a:t>
            </a:r>
            <a:r>
              <a:rPr lang="en"/>
              <a:t> the cluster by providing a static internally referenced DNS name.</a:t>
            </a:r>
            <a:endParaRPr/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63" y="1567550"/>
            <a:ext cx="16097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368650" y="378150"/>
            <a:ext cx="34713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Controller</a:t>
            </a:r>
            <a:endParaRPr/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368650" y="1559750"/>
            <a:ext cx="373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Deployed as a pod to one or more hosts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Ingress controllers are an external controller with multiple options.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Nginx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HAproxy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Contour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Traefik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Specific features and controller specific configuration is passed  through annotations.</a:t>
            </a:r>
            <a:endParaRPr/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138" y="1567550"/>
            <a:ext cx="33051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 - Storage</a:t>
            </a:r>
            <a:endParaRPr/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Volume</a:t>
            </a:r>
            <a:r>
              <a:rPr b="1" lang="en"/>
              <a:t> - </a:t>
            </a:r>
            <a:r>
              <a:rPr lang="en"/>
              <a:t>Storage that is </a:t>
            </a:r>
            <a:r>
              <a:rPr b="1" lang="en" sz="1600" u="sng"/>
              <a:t>tied to the Pod</a:t>
            </a:r>
            <a:r>
              <a:rPr lang="en" sz="1600" u="sng"/>
              <a:t> </a:t>
            </a:r>
            <a:r>
              <a:rPr b="1" lang="en" sz="1600" u="sng"/>
              <a:t>Lifecycle</a:t>
            </a:r>
            <a:r>
              <a:rPr lang="en"/>
              <a:t>, consumable by one or more containers within the pod.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PersistentVolume</a:t>
            </a:r>
            <a:r>
              <a:rPr b="1" lang="en"/>
              <a:t> - </a:t>
            </a:r>
            <a:r>
              <a:rPr lang="en"/>
              <a:t>A PersistentVolume (PV) represents a storage resource.  PVs are commonly linked to a backing storage resource, NFS, GCEPersistentDisk, RBD etc. and are provisioned ahead of time. Their lifecycle is handled independently from a pod.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PersistentVolumeClaim - </a:t>
            </a:r>
            <a:r>
              <a:rPr lang="en"/>
              <a:t>A PersistentVolumeClaim (PVC) is a request for storage that satisfies a set of requirements instead of mapping to a storage resource directly. Commonly used with dynamically provisioned storage.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StorageClass - </a:t>
            </a:r>
            <a:r>
              <a:rPr lang="en"/>
              <a:t>Storage classes are an abstraction on top of an external storage resource. These will include a provisioner, provisioner configuration parameters as well as a PV reclaimPolicy. </a:t>
            </a:r>
            <a:endParaRPr b="1"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04" y="1646488"/>
            <a:ext cx="327204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450" y="1487100"/>
            <a:ext cx="3206950" cy="30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722600" y="393750"/>
            <a:ext cx="36138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4722650" y="1567550"/>
            <a:ext cx="361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PVs are a cluster-wide resource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directly consumable by a Pod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PV Parameters: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Capacity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accessModes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ReadOnlyMany (ROX)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ReadWriteOnce (RWO)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ReadWriteMany (RWX)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persistentVolumeReclaimPolicy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Retain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Recycle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Delete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StorageClass</a:t>
            </a:r>
            <a:endParaRPr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66725"/>
            <a:ext cx="3425158" cy="33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173900" y="393750"/>
            <a:ext cx="41625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Claims</a:t>
            </a:r>
            <a:endParaRPr/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4174050" y="1567550"/>
            <a:ext cx="416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PVCs are scoped to namespaces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Supports accessModes like PVs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resource request model similar to Pods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Claims will consume storage from matching PVs or StorageClasses based on </a:t>
            </a:r>
            <a:r>
              <a:rPr i="1" lang="en"/>
              <a:t>storageClass</a:t>
            </a:r>
            <a:r>
              <a:rPr lang="en"/>
              <a:t> and selectors.</a:t>
            </a:r>
            <a:endParaRPr/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350" y="1684450"/>
            <a:ext cx="2876550" cy="25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545375" y="393750"/>
            <a:ext cx="37911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Classes</a:t>
            </a:r>
            <a:endParaRPr/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4597650" y="1567550"/>
            <a:ext cx="3738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an external system defined by the provisioner to dynamically consume and allocate storage.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Storage Class Fields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Provisioner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Parameters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reclaimPolicy</a:t>
            </a:r>
            <a:endParaRPr/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78" y="1204650"/>
            <a:ext cx="3310300" cy="36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- Configuration</a:t>
            </a:r>
            <a:endParaRPr/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ConfigMap</a:t>
            </a:r>
            <a:r>
              <a:rPr b="1" lang="en"/>
              <a:t> - </a:t>
            </a:r>
            <a:r>
              <a:rPr lang="en"/>
              <a:t>Externalized data stored within kubernetes that can be referenced  as a commandline argument, environment variable, or injected as a file into a volume mount. Ideal for separating containerized application from configuration.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Secret</a:t>
            </a:r>
            <a:r>
              <a:rPr b="1" lang="en"/>
              <a:t> - </a:t>
            </a:r>
            <a:r>
              <a:rPr lang="en"/>
              <a:t>Functionally identical to ConfigMaps, but stored encoded as base64, and encrypted at rest (if configured).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1297500" y="393750"/>
            <a:ext cx="46482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ConfigMaps and Secrets</a:t>
            </a:r>
            <a:endParaRPr/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1297500" y="1567550"/>
            <a:ext cx="464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used in Pod Config: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Injected as a file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Passed as an environment variable</a:t>
            </a:r>
            <a:endParaRPr/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as a container command (requires passing as env var)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462" y="1307861"/>
            <a:ext cx="1925050" cy="19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812" y="3298762"/>
            <a:ext cx="2110350" cy="12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289" y="2672475"/>
            <a:ext cx="1671409" cy="19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751" y="2597475"/>
            <a:ext cx="1473450" cy="19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6683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3856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Product_category_mappings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878550" y="714650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6683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856525" y="75492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Product_category_mappings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78550" y="714650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398450" y="3002375"/>
            <a:ext cx="1268275" cy="1620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Category_id_vindex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Shape 250"/>
          <p:cNvCxnSpPr>
            <a:stCxn id="248" idx="4"/>
            <a:endCxn id="249" idx="1"/>
          </p:cNvCxnSpPr>
          <p:nvPr/>
        </p:nvCxnSpPr>
        <p:spPr>
          <a:xfrm>
            <a:off x="2146825" y="1524925"/>
            <a:ext cx="885900" cy="147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Shape 251"/>
          <p:cNvCxnSpPr>
            <a:stCxn id="247" idx="2"/>
            <a:endCxn id="249" idx="1"/>
          </p:cNvCxnSpPr>
          <p:nvPr/>
        </p:nvCxnSpPr>
        <p:spPr>
          <a:xfrm flipH="1">
            <a:off x="3032725" y="1565200"/>
            <a:ext cx="823800" cy="143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